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6"/>
  </p:notesMasterIdLst>
  <p:sldIdLst>
    <p:sldId id="256" r:id="rId5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9D3"/>
    <a:srgbClr val="899D5D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/>
    <p:restoredTop sz="94682"/>
  </p:normalViewPr>
  <p:slideViewPr>
    <p:cSldViewPr snapToGrid="0">
      <p:cViewPr>
        <p:scale>
          <a:sx n="76" d="100"/>
          <a:sy n="76" d="100"/>
        </p:scale>
        <p:origin x="144" y="-892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8087D-2A95-4C92-B9D5-FBAD16B7723B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9F666-7648-4D1F-8DB2-102B99755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46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9F666-7648-4D1F-8DB2-102B997556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3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32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6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7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8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9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6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82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1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67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8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E9EA-F87E-449B-A760-0CFB0069B4F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3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CE9EA-F87E-449B-A760-0CFB0069B4F4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22C54-ADC4-49B9-91B8-5E4CFF9AF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52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emf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6000">
              <a:schemeClr val="bg1">
                <a:lumMod val="95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242">
            <a:extLst>
              <a:ext uri="{FF2B5EF4-FFF2-40B4-BE49-F238E27FC236}">
                <a16:creationId xmlns:a16="http://schemas.microsoft.com/office/drawing/2014/main" id="{1CF94497-6E16-BB9F-5D34-4344D17F5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964" y="27594781"/>
            <a:ext cx="13159908" cy="2373249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r>
              <a:rPr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</a:rPr>
              <a:t>References: R.S. Wilcox et al., Nuclear Fusion (submitted)</a:t>
            </a:r>
          </a:p>
          <a:p>
            <a:pPr marL="0" indent="0" algn="just">
              <a:lnSpc>
                <a:spcPct val="120000"/>
              </a:lnSpc>
            </a:pPr>
            <a:endParaRPr lang="en-US" altLang="ja-JP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r>
              <a:rPr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</a:rPr>
              <a:t>This work was supported in part by the US Department of Energy under DE-FC02-04ER54698, DE-AC05-00OR22725, DE-AC52-07NA27344, DE-NA0003525, and DE-SC0023378.</a:t>
            </a:r>
            <a:endParaRPr lang="en-US" sz="1800" dirty="0">
              <a:latin typeface="+mn-lt"/>
            </a:endParaRPr>
          </a:p>
        </p:txBody>
      </p:sp>
      <p:sp>
        <p:nvSpPr>
          <p:cNvPr id="3" name="Text Box 242">
            <a:extLst>
              <a:ext uri="{FF2B5EF4-FFF2-40B4-BE49-F238E27FC236}">
                <a16:creationId xmlns:a16="http://schemas.microsoft.com/office/drawing/2014/main" id="{F8867FDA-DE6F-02F2-EBB6-1C7396A9F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31" y="3969571"/>
            <a:ext cx="12784188" cy="4332439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</p:txBody>
      </p:sp>
      <p:sp>
        <p:nvSpPr>
          <p:cNvPr id="131" name="Text Box 242">
            <a:extLst>
              <a:ext uri="{FF2B5EF4-FFF2-40B4-BE49-F238E27FC236}">
                <a16:creationId xmlns:a16="http://schemas.microsoft.com/office/drawing/2014/main" id="{765B9496-09C4-1B93-856D-5F7B5CAB7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4322" y="14179578"/>
            <a:ext cx="13664508" cy="4282810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</p:txBody>
      </p:sp>
      <p:sp>
        <p:nvSpPr>
          <p:cNvPr id="124" name="Text Box 242">
            <a:extLst>
              <a:ext uri="{FF2B5EF4-FFF2-40B4-BE49-F238E27FC236}">
                <a16:creationId xmlns:a16="http://schemas.microsoft.com/office/drawing/2014/main" id="{9351E3A5-916D-DB16-6BAC-6BC0741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6577" y="18120968"/>
            <a:ext cx="13142880" cy="583400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</p:txBody>
      </p:sp>
      <p:sp>
        <p:nvSpPr>
          <p:cNvPr id="115" name="Text Box 242">
            <a:extLst>
              <a:ext uri="{FF2B5EF4-FFF2-40B4-BE49-F238E27FC236}">
                <a16:creationId xmlns:a16="http://schemas.microsoft.com/office/drawing/2014/main" id="{765B9496-09C4-1B93-856D-5F7B5CAB7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5016" y="3702543"/>
            <a:ext cx="13655209" cy="9453456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</p:txBody>
      </p:sp>
      <p:sp>
        <p:nvSpPr>
          <p:cNvPr id="106" name="Text Box 242">
            <a:extLst>
              <a:ext uri="{FF2B5EF4-FFF2-40B4-BE49-F238E27FC236}">
                <a16:creationId xmlns:a16="http://schemas.microsoft.com/office/drawing/2014/main" id="{765B9496-09C4-1B93-856D-5F7B5CAB7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31" y="20557588"/>
            <a:ext cx="12779881" cy="9453456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</p:txBody>
      </p:sp>
      <p:sp>
        <p:nvSpPr>
          <p:cNvPr id="96" name="Text Box 242">
            <a:extLst>
              <a:ext uri="{FF2B5EF4-FFF2-40B4-BE49-F238E27FC236}">
                <a16:creationId xmlns:a16="http://schemas.microsoft.com/office/drawing/2014/main" id="{9351E3A5-916D-DB16-6BAC-6BC0741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1346" y="3854435"/>
            <a:ext cx="13156461" cy="8419327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</p:txBody>
      </p:sp>
      <p:sp>
        <p:nvSpPr>
          <p:cNvPr id="89" name="Text Box 242">
            <a:extLst>
              <a:ext uri="{FF2B5EF4-FFF2-40B4-BE49-F238E27FC236}">
                <a16:creationId xmlns:a16="http://schemas.microsoft.com/office/drawing/2014/main" id="{9351E3A5-916D-DB16-6BAC-6BC0741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1345" y="13124561"/>
            <a:ext cx="13158527" cy="4332439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</p:txBody>
      </p:sp>
      <p:sp>
        <p:nvSpPr>
          <p:cNvPr id="52" name="Text Box 242">
            <a:extLst>
              <a:ext uri="{FF2B5EF4-FFF2-40B4-BE49-F238E27FC236}">
                <a16:creationId xmlns:a16="http://schemas.microsoft.com/office/drawing/2014/main" id="{765B9496-09C4-1B93-856D-5F7B5CAB7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491" y="13367609"/>
            <a:ext cx="12779881" cy="635106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</p:txBody>
      </p:sp>
      <p:sp>
        <p:nvSpPr>
          <p:cNvPr id="49" name="Text Box 242">
            <a:extLst>
              <a:ext uri="{FF2B5EF4-FFF2-40B4-BE49-F238E27FC236}">
                <a16:creationId xmlns:a16="http://schemas.microsoft.com/office/drawing/2014/main" id="{765B9496-09C4-1B93-856D-5F7B5CAB7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079" y="8741152"/>
            <a:ext cx="12801600" cy="4282810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E75EB0B-6221-3231-2D29-54DD131B6E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88701"/>
          <a:stretch/>
        </p:blipFill>
        <p:spPr bwMode="auto">
          <a:xfrm>
            <a:off x="1" y="1"/>
            <a:ext cx="42803762" cy="2189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3131D-3B35-9E7A-18C9-D6D067B306A8}"/>
              </a:ext>
            </a:extLst>
          </p:cNvPr>
          <p:cNvSpPr txBox="1"/>
          <p:nvPr/>
        </p:nvSpPr>
        <p:spPr>
          <a:xfrm>
            <a:off x="5324325" y="0"/>
            <a:ext cx="33389455" cy="18774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a typeface="+mn-lt"/>
                <a:cs typeface="+mn-lt"/>
              </a:rPr>
              <a:t>Correlating Pedestal Density Structure with Divertor Target Temperature in DIII-D</a:t>
            </a:r>
            <a:endParaRPr lang="en-US" sz="7200" b="1" dirty="0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ea typeface="+mn-lt"/>
                <a:cs typeface="+mn-lt"/>
              </a:rPr>
              <a:t>E.J.B. Dreisbach, R.S. Wilcox, J.M. Canik, F. Conti, R. Hood, A.G. McLean, A.L. Moser, T.H. Osborne, M.W. Shafer, C.K. Tsui, H.Q. Wang, T.M. Wilks</a:t>
            </a:r>
          </a:p>
        </p:txBody>
      </p:sp>
      <p:sp>
        <p:nvSpPr>
          <p:cNvPr id="34" name="Text Box 242"/>
          <p:cNvSpPr txBox="1">
            <a:spLocks noChangeArrowheads="1"/>
          </p:cNvSpPr>
          <p:nvPr/>
        </p:nvSpPr>
        <p:spPr bwMode="auto">
          <a:xfrm>
            <a:off x="28268228" y="26735048"/>
            <a:ext cx="13655208" cy="3322932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</a:rPr>
              <a:t>Divertor target diagnostics disagree @ low temperatures</a:t>
            </a:r>
            <a:endParaRPr lang="en-US" altLang="ja-JP" dirty="0">
              <a:latin typeface="+mn-lt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sym typeface="Wingdings" panose="05000000000000000000" pitchFamily="2" charset="2"/>
              </a:rPr>
              <a:t>ELM Filtering plays a minor role in data processing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sym typeface="Wingdings" panose="05000000000000000000" pitchFamily="2" charset="2"/>
              </a:rPr>
              <a:t>Determination of the T</a:t>
            </a:r>
            <a:r>
              <a:rPr lang="en-US" altLang="ja-JP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sym typeface="Wingdings" panose="05000000000000000000" pitchFamily="2" charset="2"/>
              </a:rPr>
              <a:t>e,sep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sym typeface="Wingdings" panose="05000000000000000000" pitchFamily="2" charset="2"/>
              </a:rPr>
              <a:t> plays a significant role in the pedestal density ratio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ＭＳ Ｐゴシック" charset="-128"/>
              <a:sym typeface="Wingdings" panose="05000000000000000000" pitchFamily="2" charset="2"/>
            </a:endParaRPr>
          </a:p>
          <a:p>
            <a:pPr marL="0" indent="0" algn="just">
              <a:lnSpc>
                <a:spcPct val="120000"/>
              </a:lnSpc>
            </a:pP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  <a:sym typeface="Wingdings" panose="05000000000000000000" pitchFamily="2" charset="2"/>
              </a:rPr>
              <a:t>A </a:t>
            </a:r>
            <a:r>
              <a:rPr lang="en-US" sz="2500" b="1" dirty="0">
                <a:latin typeface="+mn-lt"/>
              </a:rPr>
              <a:t>single, unified function does not appear to be representative of all data, </a:t>
            </a:r>
            <a:r>
              <a:rPr lang="en-US" sz="2500" dirty="0">
                <a:latin typeface="+mn-lt"/>
              </a:rPr>
              <a:t>or even a subset of data where individual variables are held fixed, that could be used to extrapolate a causal relationship in a predictive simulation framework.</a:t>
            </a:r>
            <a:endParaRPr lang="en-US" altLang="ja-JP" sz="25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ＭＳ Ｐゴシック" charset="-128"/>
            </a:endParaRPr>
          </a:p>
        </p:txBody>
      </p:sp>
      <p:sp>
        <p:nvSpPr>
          <p:cNvPr id="23" name="Text Box 242"/>
          <p:cNvSpPr txBox="1">
            <a:spLocks noChangeArrowheads="1"/>
          </p:cNvSpPr>
          <p:nvPr/>
        </p:nvSpPr>
        <p:spPr bwMode="auto">
          <a:xfrm>
            <a:off x="14326578" y="24576103"/>
            <a:ext cx="13151910" cy="2400821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ja-JP" sz="25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ＭＳ Ｐゴシック" charset="-128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</a:rPr>
              <a:t>Power balance refinement: improved methodology for picking correct T</a:t>
            </a:r>
            <a:r>
              <a:rPr lang="en-US" altLang="ja-JP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</a:rPr>
              <a:t>e,sep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</a:rPr>
              <a:t> values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</a:rPr>
              <a:t>Broaden the datasets used (shots/experiments) and separate regimes (attached vs near-detached)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</a:rPr>
              <a:t>Account for plasma shape and impurity seeding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-128"/>
              </a:rPr>
              <a:t>Limit data to only include probes within 1-2 heat flux from the divertor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AAF6A-EF16-69A7-54D4-AB30CB85C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4" y="156941"/>
            <a:ext cx="3116096" cy="1772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4DEBE8-75CC-D6BB-1027-5662DDEB1128}"/>
              </a:ext>
            </a:extLst>
          </p:cNvPr>
          <p:cNvPicPr>
            <a:picLocks/>
          </p:cNvPicPr>
          <p:nvPr/>
        </p:nvPicPr>
        <p:blipFill rotWithShape="1">
          <a:blip r:embed="rId3" cstate="print"/>
          <a:srcRect b="88701"/>
          <a:stretch/>
        </p:blipFill>
        <p:spPr bwMode="auto">
          <a:xfrm>
            <a:off x="14321346" y="2509950"/>
            <a:ext cx="13151910" cy="71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>
            <a:extLst>
              <a:ext uri="{FF2B5EF4-FFF2-40B4-BE49-F238E27FC236}">
                <a16:creationId xmlns:a16="http://schemas.microsoft.com/office/drawing/2014/main" id="{6DE88C3A-E224-77A8-8C6C-F5C912E5BFE7}"/>
              </a:ext>
            </a:extLst>
          </p:cNvPr>
          <p:cNvPicPr>
            <a:picLocks/>
          </p:cNvPicPr>
          <p:nvPr/>
        </p:nvPicPr>
        <p:blipFill rotWithShape="1">
          <a:blip r:embed="rId3" cstate="print"/>
          <a:srcRect b="88701"/>
          <a:stretch/>
        </p:blipFill>
        <p:spPr bwMode="auto">
          <a:xfrm>
            <a:off x="770249" y="2496906"/>
            <a:ext cx="12801600" cy="70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 Box 248">
            <a:extLst>
              <a:ext uri="{FF2B5EF4-FFF2-40B4-BE49-F238E27FC236}">
                <a16:creationId xmlns:a16="http://schemas.microsoft.com/office/drawing/2014/main" id="{55A9A437-C72B-B8EA-0203-179BDE992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249" y="2456189"/>
            <a:ext cx="12842744" cy="707886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square">
            <a:spAutoFit/>
          </a:bodyPr>
          <a:lstStyle>
            <a:defPPr>
              <a:defRPr kern="1200" smtId="4294967295"/>
            </a:defPPr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Century Gothic" panose="020B0502020202020204" pitchFamily="34" charset="0"/>
                <a:ea typeface="SimSun" pitchFamily="2" charset="-122"/>
                <a:cs typeface="Lucida Sans" pitchFamily="34" charset="0"/>
              </a:rPr>
              <a:t>MOTIVATION &amp; FRAMEWORK</a:t>
            </a:r>
          </a:p>
        </p:txBody>
      </p:sp>
      <p:sp>
        <p:nvSpPr>
          <p:cNvPr id="27" name="Text Box 248">
            <a:extLst>
              <a:ext uri="{FF2B5EF4-FFF2-40B4-BE49-F238E27FC236}">
                <a16:creationId xmlns:a16="http://schemas.microsoft.com/office/drawing/2014/main" id="{5EE7E8AC-43DF-9BC1-9891-1428F3417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1346" y="2504357"/>
            <a:ext cx="12905245" cy="707886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square">
            <a:spAutoFit/>
          </a:bodyPr>
          <a:lstStyle>
            <a:defPPr>
              <a:defRPr kern="1200" smtId="4294967295"/>
            </a:defPPr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Century Gothic" panose="020B0502020202020204" pitchFamily="34" charset="0"/>
                <a:ea typeface="SimSun" pitchFamily="2" charset="-122"/>
                <a:cs typeface="Lucida Sans" pitchFamily="34" charset="0"/>
              </a:rPr>
              <a:t>METHODOLOGY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14553C4-BB18-9C7D-46DF-4B9E63DD5EFD}"/>
              </a:ext>
            </a:extLst>
          </p:cNvPr>
          <p:cNvPicPr>
            <a:picLocks/>
          </p:cNvPicPr>
          <p:nvPr/>
        </p:nvPicPr>
        <p:blipFill rotWithShape="1">
          <a:blip r:embed="rId3" cstate="print"/>
          <a:srcRect b="88701"/>
          <a:stretch/>
        </p:blipFill>
        <p:spPr bwMode="auto">
          <a:xfrm>
            <a:off x="28253622" y="2515078"/>
            <a:ext cx="13645909" cy="68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7" descr="A picture containing shape&#10;&#10;AI-generated content may be incorrect.">
            <a:extLst>
              <a:ext uri="{FF2B5EF4-FFF2-40B4-BE49-F238E27FC236}">
                <a16:creationId xmlns:a16="http://schemas.microsoft.com/office/drawing/2014/main" id="{F46BC9CF-E425-3CD9-2E7B-47E65AF51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41" y="9469584"/>
            <a:ext cx="4835879" cy="3468846"/>
          </a:xfrm>
          <a:prstGeom prst="rect">
            <a:avLst/>
          </a:prstGeom>
        </p:spPr>
      </p:pic>
      <p:pic>
        <p:nvPicPr>
          <p:cNvPr id="39" name="Picture 38" descr="A picture containing text&#10;&#10;AI-generated content may be incorrect.">
            <a:extLst>
              <a:ext uri="{FF2B5EF4-FFF2-40B4-BE49-F238E27FC236}">
                <a16:creationId xmlns:a16="http://schemas.microsoft.com/office/drawing/2014/main" id="{C931E375-BACA-8883-3AE2-D4A43DF72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124" y="10592619"/>
            <a:ext cx="5741875" cy="11976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4819" y="15497513"/>
            <a:ext cx="2992827" cy="288962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033172" y="11542517"/>
            <a:ext cx="1911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LSN TS data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94220" y="11806874"/>
            <a:ext cx="7621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Key Questions:</a:t>
            </a:r>
          </a:p>
          <a:p>
            <a:pPr lvl="1"/>
            <a:r>
              <a:rPr lang="en-US" sz="2400" dirty="0"/>
              <a:t>- Does this hold across other experiments?</a:t>
            </a:r>
          </a:p>
          <a:p>
            <a:pPr lvl="1"/>
            <a:r>
              <a:rPr lang="en-US" sz="2400" dirty="0"/>
              <a:t>- Under what conditions does it change or break down?</a:t>
            </a:r>
          </a:p>
        </p:txBody>
      </p:sp>
      <p:sp>
        <p:nvSpPr>
          <p:cNvPr id="51" name="Text Box 242">
            <a:extLst>
              <a:ext uri="{FF2B5EF4-FFF2-40B4-BE49-F238E27FC236}">
                <a16:creationId xmlns:a16="http://schemas.microsoft.com/office/drawing/2014/main" id="{9351E3A5-916D-DB16-6BAC-6BC0741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249" y="3455982"/>
            <a:ext cx="12801601" cy="7129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altLang="ja-JP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Background</a:t>
            </a:r>
          </a:p>
        </p:txBody>
      </p:sp>
      <p:sp>
        <p:nvSpPr>
          <p:cNvPr id="50" name="Text Box 242">
            <a:extLst>
              <a:ext uri="{FF2B5EF4-FFF2-40B4-BE49-F238E27FC236}">
                <a16:creationId xmlns:a16="http://schemas.microsoft.com/office/drawing/2014/main" id="{9351E3A5-916D-DB16-6BAC-6BC0741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31" y="13278894"/>
            <a:ext cx="12795048" cy="7129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altLang="ja-JP" sz="3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Experimental setup and divertor configurations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71837" y="9453237"/>
            <a:ext cx="76212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Correlating pedestal density profiles with divertor electron Temperature may inform edge transport modeling &amp; conditions for reaching detachment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64855" y="14269232"/>
            <a:ext cx="90343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300" b="1" dirty="0"/>
              <a:t>Experiment 1 – Canik Database</a:t>
            </a:r>
          </a:p>
          <a:p>
            <a:pPr lvl="1"/>
            <a:r>
              <a:rPr lang="en-US" sz="2500" b="1" i="1" dirty="0"/>
              <a:t>	</a:t>
            </a:r>
            <a:r>
              <a:rPr lang="en-US" b="1" i="1" dirty="0"/>
              <a:t>Towards a self-consistent EPED-SOLPS Coupled Integrated Model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97877" y="17196968"/>
            <a:ext cx="120797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300" b="1" dirty="0"/>
              <a:t>Experiment 2 – Moser Database</a:t>
            </a:r>
          </a:p>
          <a:p>
            <a:pPr lvl="1"/>
            <a:r>
              <a:rPr lang="en-US" sz="2500" b="1" i="1" dirty="0"/>
              <a:t>	</a:t>
            </a:r>
            <a:r>
              <a:rPr lang="en-US" b="1" i="1" dirty="0"/>
              <a:t>Divertor closure impact on detachment and pedestal shape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996409" y="14275118"/>
            <a:ext cx="45375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300" b="1" dirty="0"/>
              <a:t>Experiment 3 – Wang Database</a:t>
            </a:r>
          </a:p>
          <a:p>
            <a:pPr lvl="1" algn="ctr"/>
            <a:r>
              <a:rPr lang="en-US" b="1" i="1" dirty="0"/>
              <a:t>Divertor detachment  and pedestal structure in a closed Upper divertor</a:t>
            </a:r>
            <a:r>
              <a:rPr lang="en-US" sz="1900" b="1" i="1" dirty="0"/>
              <a:t> </a:t>
            </a:r>
            <a:endParaRPr lang="en-US" sz="2500" b="1" i="1" dirty="0"/>
          </a:p>
        </p:txBody>
      </p:sp>
      <p:sp>
        <p:nvSpPr>
          <p:cNvPr id="55" name="Rectangle 54"/>
          <p:cNvSpPr/>
          <p:nvPr/>
        </p:nvSpPr>
        <p:spPr>
          <a:xfrm>
            <a:off x="12139296" y="15838077"/>
            <a:ext cx="116172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/>
              <a:t>upper</a:t>
            </a:r>
            <a:endParaRPr lang="en-US" sz="2500" dirty="0"/>
          </a:p>
        </p:txBody>
      </p:sp>
      <p:sp>
        <p:nvSpPr>
          <p:cNvPr id="69" name="Text Box 242">
            <a:extLst>
              <a:ext uri="{FF2B5EF4-FFF2-40B4-BE49-F238E27FC236}">
                <a16:creationId xmlns:a16="http://schemas.microsoft.com/office/drawing/2014/main" id="{9351E3A5-916D-DB16-6BAC-6BC0741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1345" y="3446427"/>
            <a:ext cx="13156461" cy="7129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altLang="ja-JP" sz="3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 ELM filtering </a:t>
            </a:r>
          </a:p>
        </p:txBody>
      </p:sp>
      <p:sp>
        <p:nvSpPr>
          <p:cNvPr id="74" name="Content Placeholder 1">
            <a:extLst>
              <a:ext uri="{FF2B5EF4-FFF2-40B4-BE49-F238E27FC236}">
                <a16:creationId xmlns:a16="http://schemas.microsoft.com/office/drawing/2014/main" id="{E756095C-417C-E7DF-B479-137E4DF308DA}"/>
              </a:ext>
            </a:extLst>
          </p:cNvPr>
          <p:cNvSpPr txBox="1">
            <a:spLocks/>
          </p:cNvSpPr>
          <p:nvPr/>
        </p:nvSpPr>
        <p:spPr>
          <a:xfrm>
            <a:off x="21157110" y="4861153"/>
            <a:ext cx="6291422" cy="1175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None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8355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6710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55065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73420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91776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110131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28486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46841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2000" b="1" dirty="0"/>
              <a:t>               </a:t>
            </a:r>
            <a:r>
              <a:rPr lang="en-US" sz="2200" b="1" dirty="0"/>
              <a:t>  Core Plasma Density </a:t>
            </a:r>
            <a:r>
              <a:rPr lang="en-US" sz="2000" b="1" dirty="0"/>
              <a:t>     	                           </a:t>
            </a:r>
            <a:r>
              <a:rPr lang="en-US" sz="1800" i="1" dirty="0">
                <a:sym typeface="Wingdings" panose="05000000000000000000" pitchFamily="2" charset="2"/>
              </a:rPr>
              <a:t>shows pedestal buildup, impacted by ELM crashes</a:t>
            </a:r>
            <a:endParaRPr lang="en-US" sz="1800" i="1" dirty="0"/>
          </a:p>
        </p:txBody>
      </p:sp>
      <p:sp>
        <p:nvSpPr>
          <p:cNvPr id="76" name="Content Placeholder 1">
            <a:extLst>
              <a:ext uri="{FF2B5EF4-FFF2-40B4-BE49-F238E27FC236}">
                <a16:creationId xmlns:a16="http://schemas.microsoft.com/office/drawing/2014/main" id="{E756095C-417C-E7DF-B479-137E4DF308DA}"/>
              </a:ext>
            </a:extLst>
          </p:cNvPr>
          <p:cNvSpPr txBox="1">
            <a:spLocks/>
          </p:cNvSpPr>
          <p:nvPr/>
        </p:nvSpPr>
        <p:spPr>
          <a:xfrm>
            <a:off x="21157110" y="6111954"/>
            <a:ext cx="6291422" cy="11848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None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8355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6710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55065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73420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91776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110131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28486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46841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2000" b="1" dirty="0"/>
              <a:t>                           </a:t>
            </a:r>
            <a:r>
              <a:rPr lang="en-US" sz="2200" b="1" dirty="0"/>
              <a:t>Heat Flux </a:t>
            </a:r>
            <a:r>
              <a:rPr lang="en-US" sz="2000" b="1" dirty="0"/>
              <a:t> 	                           </a:t>
            </a:r>
            <a:r>
              <a:rPr lang="en-US" sz="1800" i="1" dirty="0">
                <a:sym typeface="Wingdings" panose="05000000000000000000" pitchFamily="2" charset="2"/>
              </a:rPr>
              <a:t>sharp, periodic spikes correspond to ELM events</a:t>
            </a:r>
            <a:endParaRPr lang="en-US" sz="1800" i="1" dirty="0"/>
          </a:p>
        </p:txBody>
      </p:sp>
      <p:sp>
        <p:nvSpPr>
          <p:cNvPr id="77" name="Content Placeholder 1">
            <a:extLst>
              <a:ext uri="{FF2B5EF4-FFF2-40B4-BE49-F238E27FC236}">
                <a16:creationId xmlns:a16="http://schemas.microsoft.com/office/drawing/2014/main" id="{E756095C-417C-E7DF-B479-137E4DF308DA}"/>
              </a:ext>
            </a:extLst>
          </p:cNvPr>
          <p:cNvSpPr txBox="1">
            <a:spLocks/>
          </p:cNvSpPr>
          <p:nvPr/>
        </p:nvSpPr>
        <p:spPr>
          <a:xfrm>
            <a:off x="21157110" y="7369409"/>
            <a:ext cx="6314098" cy="1077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None/>
              <a:defRPr sz="105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8355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88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36710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055065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73420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91776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110131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28486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146841" indent="0" algn="ctr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None/>
              <a:defRPr sz="70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2000" b="1" dirty="0"/>
              <a:t>                     </a:t>
            </a:r>
            <a:r>
              <a:rPr lang="en-US" sz="2200" b="1" dirty="0"/>
              <a:t>Stored Energy </a:t>
            </a:r>
            <a:r>
              <a:rPr lang="en-US" sz="2000" b="1" dirty="0"/>
              <a:t>	                        </a:t>
            </a:r>
            <a:r>
              <a:rPr lang="en-US" sz="1800" i="1" dirty="0">
                <a:sym typeface="Wingdings" panose="05000000000000000000" pitchFamily="2" charset="2"/>
              </a:rPr>
              <a:t>recovers between ELMs, drops during each crash</a:t>
            </a:r>
            <a:endParaRPr lang="en-US" sz="1800" i="1" dirty="0"/>
          </a:p>
        </p:txBody>
      </p:sp>
      <p:sp>
        <p:nvSpPr>
          <p:cNvPr id="64" name="Rectangle 63"/>
          <p:cNvSpPr/>
          <p:nvPr/>
        </p:nvSpPr>
        <p:spPr>
          <a:xfrm>
            <a:off x="14531812" y="4268291"/>
            <a:ext cx="69276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200" b="1" dirty="0"/>
              <a:t>Peaks included by threshold identifies ELM crashes</a:t>
            </a:r>
            <a:endParaRPr lang="en-US" sz="2200" b="1" i="1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356" y="15177820"/>
            <a:ext cx="7809561" cy="196543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540" y="18028546"/>
            <a:ext cx="7870611" cy="161636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4455138" y="9266978"/>
            <a:ext cx="67019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Evolution of median temp measurements over ELM cycles informs % of data to accept 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Optimal fractional period only accepts steady-state data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Consistent range of </a:t>
            </a:r>
            <a:r>
              <a:rPr lang="en-US" sz="2000" b="1" dirty="0"/>
              <a:t>10-99%</a:t>
            </a:r>
            <a:r>
              <a:rPr lang="en-US" sz="2000" dirty="0"/>
              <a:t> used for this analysis</a:t>
            </a:r>
          </a:p>
          <a:p>
            <a:pPr lvl="1"/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Exclude evolving temp trends →</a:t>
            </a:r>
            <a:r>
              <a:rPr lang="en-US" sz="2000" dirty="0">
                <a:sym typeface="Wingdings" panose="05000000000000000000" pitchFamily="2" charset="2"/>
              </a:rPr>
              <a:t> correspond to ELM come-down/build-up</a:t>
            </a:r>
          </a:p>
        </p:txBody>
      </p:sp>
      <p:sp>
        <p:nvSpPr>
          <p:cNvPr id="88" name="Text Box 242">
            <a:extLst>
              <a:ext uri="{FF2B5EF4-FFF2-40B4-BE49-F238E27FC236}">
                <a16:creationId xmlns:a16="http://schemas.microsoft.com/office/drawing/2014/main" id="{9351E3A5-916D-DB16-6BAC-6BC0741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1344" y="12584028"/>
            <a:ext cx="13158527" cy="7129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altLang="ja-JP" sz="3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 Data averaging methods  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10"/>
          <a:srcRect l="2988" t="7241" r="1680" b="3831"/>
          <a:stretch/>
        </p:blipFill>
        <p:spPr>
          <a:xfrm>
            <a:off x="21346113" y="9028384"/>
            <a:ext cx="5760713" cy="3125647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11"/>
          <a:srcRect t="4739"/>
          <a:stretch/>
        </p:blipFill>
        <p:spPr>
          <a:xfrm>
            <a:off x="14455137" y="13675833"/>
            <a:ext cx="7304519" cy="3697750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22127161" y="13683442"/>
            <a:ext cx="509943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LP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Median </a:t>
            </a:r>
            <a:r>
              <a:rPr lang="en-US" sz="2200" i="1" dirty="0">
                <a:sym typeface="Wingdings" panose="05000000000000000000" pitchFamily="2" charset="2"/>
              </a:rPr>
              <a:t>time </a:t>
            </a:r>
            <a:r>
              <a:rPr lang="en-US" sz="2200" dirty="0">
                <a:sym typeface="Wingdings" panose="05000000000000000000" pitchFamily="2" charset="2"/>
              </a:rPr>
              <a:t>average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Weighted </a:t>
            </a:r>
            <a:r>
              <a:rPr lang="en-US" sz="2200" i="1" dirty="0">
                <a:sym typeface="Wingdings" panose="05000000000000000000" pitchFamily="2" charset="2"/>
              </a:rPr>
              <a:t>spatial </a:t>
            </a:r>
            <a:r>
              <a:rPr lang="en-US" sz="2200" dirty="0">
                <a:sym typeface="Wingdings" panose="05000000000000000000" pitchFamily="2" charset="2"/>
              </a:rPr>
              <a:t>average: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sym typeface="Wingdings" panose="05000000000000000000" pitchFamily="2" charset="2"/>
            </a:endParaRPr>
          </a:p>
          <a:p>
            <a:pPr lvl="1"/>
            <a:endParaRPr lang="en-US" sz="2200" dirty="0">
              <a:sym typeface="Wingdings" panose="05000000000000000000" pitchFamily="2" charset="2"/>
            </a:endParaRPr>
          </a:p>
          <a:p>
            <a:pPr lvl="1"/>
            <a:endParaRPr lang="en-US" sz="2200" dirty="0">
              <a:sym typeface="Wingdings" panose="05000000000000000000" pitchFamily="2" charset="2"/>
            </a:endParaRPr>
          </a:p>
          <a:p>
            <a:pPr lvl="1"/>
            <a:endParaRPr lang="en-US" sz="22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TS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Weighted </a:t>
            </a:r>
            <a:r>
              <a:rPr lang="en-US" sz="2200" i="1" dirty="0">
                <a:sym typeface="Wingdings" panose="05000000000000000000" pitchFamily="2" charset="2"/>
              </a:rPr>
              <a:t>time </a:t>
            </a:r>
            <a:r>
              <a:rPr lang="en-US" sz="2200" dirty="0">
                <a:sym typeface="Wingdings" panose="05000000000000000000" pitchFamily="2" charset="2"/>
              </a:rPr>
              <a:t>average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No spatial averaging necessary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6460450" y="13322624"/>
            <a:ext cx="3681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Langmuir Probe ELM filtered Profiles</a:t>
            </a:r>
          </a:p>
        </p:txBody>
      </p:sp>
      <p:sp>
        <p:nvSpPr>
          <p:cNvPr id="95" name="Text Box 242">
            <a:extLst>
              <a:ext uri="{FF2B5EF4-FFF2-40B4-BE49-F238E27FC236}">
                <a16:creationId xmlns:a16="http://schemas.microsoft.com/office/drawing/2014/main" id="{9351E3A5-916D-DB16-6BAC-6BC0741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6577" y="17855100"/>
            <a:ext cx="13151909" cy="7129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altLang="ja-JP" sz="3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  Shifting the separatrix position in density profiles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14225670" y="18607519"/>
                <a:ext cx="131585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ym typeface="Wingdings" panose="05000000000000000000" pitchFamily="2" charset="2"/>
                  </a:rPr>
                  <a:t>Adjusted the flux coordinate mapping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>
                    <a:sym typeface="Wingdings" panose="05000000000000000000" pitchFamily="2" charset="2"/>
                  </a:rPr>
                  <a:t> to align with upstream TS measurements</a:t>
                </a:r>
                <a:endParaRPr lang="en-US" sz="24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670" y="18607519"/>
                <a:ext cx="13158527" cy="461665"/>
              </a:xfrm>
              <a:prstGeom prst="rect">
                <a:avLst/>
              </a:prstGeom>
              <a:blipFill>
                <a:blip r:embed="rId12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" name="Picture 8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94478" y="19167758"/>
            <a:ext cx="4202987" cy="453306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66219" y="19786005"/>
            <a:ext cx="4173210" cy="2614252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18866219" y="22569658"/>
            <a:ext cx="80577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Select </a:t>
            </a:r>
            <a:r>
              <a:rPr lang="en-US" sz="2100" dirty="0">
                <a:sym typeface="Wingdings" pitchFamily="2" charset="2"/>
              </a:rPr>
              <a:t>n</a:t>
            </a:r>
            <a:r>
              <a:rPr lang="en-US" sz="2100" baseline="-25000" dirty="0">
                <a:sym typeface="Wingdings" panose="05000000000000000000" pitchFamily="2" charset="2"/>
              </a:rPr>
              <a:t>e,sep</a:t>
            </a:r>
            <a:r>
              <a:rPr lang="en-US" sz="2100" dirty="0"/>
              <a:t> based on the electron temperature at the separatrix (T</a:t>
            </a:r>
            <a:r>
              <a:rPr lang="en-US" sz="2100" baseline="-25000" dirty="0"/>
              <a:t>e,sep</a:t>
            </a:r>
            <a:r>
              <a:rPr lang="en-US" sz="21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Sweeping from 60-140 eV in T</a:t>
            </a:r>
            <a:r>
              <a:rPr lang="en-US" sz="2100" baseline="-25000" dirty="0"/>
              <a:t>e,sep</a:t>
            </a:r>
            <a:r>
              <a:rPr lang="en-US" sz="2100" dirty="0"/>
              <a:t> shifted the density ratio by a factor of ~2-3, depending on the divertor configuration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039429" y="19861036"/>
            <a:ext cx="4239405" cy="2531194"/>
          </a:xfrm>
          <a:prstGeom prst="rect">
            <a:avLst/>
          </a:prstGeom>
        </p:spPr>
      </p:pic>
      <p:sp>
        <p:nvSpPr>
          <p:cNvPr id="105" name="Text Box 242">
            <a:extLst>
              <a:ext uri="{FF2B5EF4-FFF2-40B4-BE49-F238E27FC236}">
                <a16:creationId xmlns:a16="http://schemas.microsoft.com/office/drawing/2014/main" id="{9351E3A5-916D-DB16-6BAC-6BC0741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078" y="20173001"/>
            <a:ext cx="12786434" cy="7129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altLang="ja-JP" sz="3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Diagnostics for determining target electron Temperature </a:t>
            </a:r>
          </a:p>
        </p:txBody>
      </p:sp>
      <p:sp>
        <p:nvSpPr>
          <p:cNvPr id="108" name="Text Box 242">
            <a:extLst>
              <a:ext uri="{FF2B5EF4-FFF2-40B4-BE49-F238E27FC236}">
                <a16:creationId xmlns:a16="http://schemas.microsoft.com/office/drawing/2014/main" id="{765B9496-09C4-1B93-856D-5F7B5CAB7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5355" y="19360763"/>
            <a:ext cx="13704680" cy="635106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  <a:p>
            <a:pPr marL="0" indent="0" algn="just">
              <a:lnSpc>
                <a:spcPct val="120000"/>
              </a:lnSpc>
            </a:pP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ＭＳ Ｐゴシック" charset="-128"/>
            </a:endParaRPr>
          </a:p>
        </p:txBody>
      </p:sp>
      <p:sp>
        <p:nvSpPr>
          <p:cNvPr id="109" name="Text Box 242">
            <a:extLst>
              <a:ext uri="{FF2B5EF4-FFF2-40B4-BE49-F238E27FC236}">
                <a16:creationId xmlns:a16="http://schemas.microsoft.com/office/drawing/2014/main" id="{9351E3A5-916D-DB16-6BAC-6BC0741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5356" y="18877186"/>
            <a:ext cx="13704680" cy="7129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altLang="ja-JP" sz="3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Consistent I</a:t>
            </a:r>
            <a:r>
              <a:rPr lang="en-US" altLang="ja-JP" sz="3000" b="1" baseline="-250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3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and power across different divertors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16"/>
          <a:srcRect l="6419" t="9744" r="3925" b="7431"/>
          <a:stretch/>
        </p:blipFill>
        <p:spPr>
          <a:xfrm>
            <a:off x="1035356" y="25915486"/>
            <a:ext cx="5889977" cy="383134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17"/>
          <a:srcRect l="4168" t="3954" r="6075" b="7786"/>
          <a:stretch/>
        </p:blipFill>
        <p:spPr>
          <a:xfrm>
            <a:off x="28401241" y="19745734"/>
            <a:ext cx="6592088" cy="417304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18"/>
          <a:srcRect l="8511" t="7184" r="4944" b="6525"/>
          <a:stretch/>
        </p:blipFill>
        <p:spPr>
          <a:xfrm>
            <a:off x="35046369" y="19619635"/>
            <a:ext cx="6802722" cy="4214389"/>
          </a:xfrm>
          <a:prstGeom prst="rect">
            <a:avLst/>
          </a:prstGeom>
        </p:spPr>
      </p:pic>
      <p:sp>
        <p:nvSpPr>
          <p:cNvPr id="114" name="Text Box 242">
            <a:extLst>
              <a:ext uri="{FF2B5EF4-FFF2-40B4-BE49-F238E27FC236}">
                <a16:creationId xmlns:a16="http://schemas.microsoft.com/office/drawing/2014/main" id="{9351E3A5-916D-DB16-6BAC-6BC0741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3622" y="3415132"/>
            <a:ext cx="13661807" cy="7129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altLang="ja-JP" sz="3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Power variation using consistent current (I</a:t>
            </a:r>
            <a:r>
              <a:rPr lang="en-US" altLang="ja-JP" sz="3000" b="1" baseline="-250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3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) and divertor configuration </a:t>
            </a: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19"/>
          <a:srcRect l="2692"/>
          <a:stretch/>
        </p:blipFill>
        <p:spPr>
          <a:xfrm>
            <a:off x="14672931" y="4721158"/>
            <a:ext cx="6619735" cy="3844080"/>
          </a:xfrm>
          <a:prstGeom prst="rect">
            <a:avLst/>
          </a:prstGeom>
        </p:spPr>
      </p:pic>
      <p:sp>
        <p:nvSpPr>
          <p:cNvPr id="120" name="Rectangle 119"/>
          <p:cNvSpPr/>
          <p:nvPr/>
        </p:nvSpPr>
        <p:spPr>
          <a:xfrm>
            <a:off x="18941355" y="6152997"/>
            <a:ext cx="12490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900" b="1" dirty="0"/>
              <a:t>ELM Peak </a:t>
            </a:r>
            <a:r>
              <a:rPr lang="en-US" sz="900" b="1" dirty="0">
                <a:sym typeface="Wingdings" panose="05000000000000000000" pitchFamily="2" charset="2"/>
              </a:rPr>
              <a:t>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20"/>
          <a:srcRect l="12686" t="25114" r="13623" b="32465"/>
          <a:stretch/>
        </p:blipFill>
        <p:spPr>
          <a:xfrm>
            <a:off x="22712963" y="14894746"/>
            <a:ext cx="3359508" cy="1053617"/>
          </a:xfrm>
          <a:prstGeom prst="rect">
            <a:avLst/>
          </a:prstGeom>
        </p:spPr>
      </p:pic>
      <p:sp>
        <p:nvSpPr>
          <p:cNvPr id="130" name="Text Box 242">
            <a:extLst>
              <a:ext uri="{FF2B5EF4-FFF2-40B4-BE49-F238E27FC236}">
                <a16:creationId xmlns:a16="http://schemas.microsoft.com/office/drawing/2014/main" id="{9351E3A5-916D-DB16-6BAC-6BC0741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5016" y="13514455"/>
            <a:ext cx="13661807" cy="7129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altLang="ja-JP" sz="3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I</a:t>
            </a:r>
            <a:r>
              <a:rPr lang="en-US" altLang="ja-JP" sz="3000" b="1" baseline="-250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ja-JP" sz="3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variation using consistent power and divertor configuration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7331631" y="26904174"/>
                <a:ext cx="6289730" cy="1986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LP data overestimates T</a:t>
                </a:r>
                <a:r>
                  <a:rPr lang="en-US" sz="2400" b="1" baseline="-25000" dirty="0"/>
                  <a:t>e,targ</a:t>
                </a:r>
                <a:r>
                  <a:rPr lang="en-US" sz="2400" b="1" dirty="0"/>
                  <a:t> at low temperatures (&lt;5-10 eV)</a:t>
                </a:r>
              </a:p>
              <a:p>
                <a:pPr lvl="1"/>
                <a:endParaRPr lang="en-US" sz="2400" b="1" dirty="0"/>
              </a:p>
              <a:p>
                <a:pPr marL="342900" lvl="1" indent="-342900">
                  <a:buFont typeface="Arial"/>
                  <a:buChar char="•"/>
                </a:pPr>
                <a:r>
                  <a:rPr lang="en-US" sz="2400" b="1" dirty="0"/>
                  <a:t>Curve fit →</a:t>
                </a:r>
                <a:r>
                  <a:rPr lang="en-US" sz="2400" b="1" dirty="0">
                    <a:sym typeface="Wingdings" panose="05000000000000000000" pitchFamily="2" charset="2"/>
                  </a:rPr>
                  <a:t> Saturating Offset Exponential</a:t>
                </a:r>
              </a:p>
              <a:p>
                <a:pPr marL="800100" lvl="2" indent="-342900"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631" y="26904174"/>
                <a:ext cx="6289730" cy="1986506"/>
              </a:xfrm>
              <a:prstGeom prst="rect">
                <a:avLst/>
              </a:prstGeom>
              <a:blipFill>
                <a:blip r:embed="rId21"/>
                <a:stretch>
                  <a:fillRect l="-1411" t="-2548" b="-3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3" name="Rectangle 1032"/>
          <p:cNvSpPr/>
          <p:nvPr/>
        </p:nvSpPr>
        <p:spPr>
          <a:xfrm>
            <a:off x="30742154" y="12302400"/>
            <a:ext cx="95671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ym typeface="Wingdings" panose="05000000000000000000" pitchFamily="2" charset="2"/>
              </a:rPr>
              <a:t>Shots @ various input powers (~3-9 MW) fall along similar curves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ym typeface="Wingdings" panose="05000000000000000000" pitchFamily="2" charset="2"/>
              </a:rPr>
              <a:t>Some datasets show consistent curves between variables, others diverge significantly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ym typeface="Wingdings" panose="05000000000000000000" pitchFamily="2" charset="2"/>
            </a:endParaRPr>
          </a:p>
        </p:txBody>
      </p:sp>
      <p:sp>
        <p:nvSpPr>
          <p:cNvPr id="1039" name="Rectangle 1038"/>
          <p:cNvSpPr/>
          <p:nvPr/>
        </p:nvSpPr>
        <p:spPr>
          <a:xfrm>
            <a:off x="28074804" y="24056731"/>
            <a:ext cx="659208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ym typeface="Wingdings" panose="05000000000000000000" pitchFamily="2" charset="2"/>
              </a:rPr>
              <a:t>Divertor geometry and plasma shape affect correlation curve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b="1" dirty="0"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ym typeface="Wingdings" panose="05000000000000000000" pitchFamily="2" charset="2"/>
              </a:rPr>
              <a:t>Upper divertor shows steepest ratio rise @ low T</a:t>
            </a:r>
            <a:r>
              <a:rPr lang="en-US" sz="2000" b="1" baseline="-25000" dirty="0">
                <a:sym typeface="Wingdings" panose="05000000000000000000" pitchFamily="2" charset="2"/>
              </a:rPr>
              <a:t>e,targ</a:t>
            </a:r>
            <a:r>
              <a:rPr lang="en-US" sz="2000" b="1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040" name="Rectangle 1039"/>
          <p:cNvSpPr/>
          <p:nvPr/>
        </p:nvSpPr>
        <p:spPr>
          <a:xfrm>
            <a:off x="32268391" y="17920823"/>
            <a:ext cx="777500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sym typeface="Wingdings" panose="05000000000000000000" pitchFamily="2" charset="2"/>
              </a:rPr>
              <a:t>n</a:t>
            </a:r>
            <a:r>
              <a:rPr lang="en-US" sz="2100" b="1" baseline="-25000" dirty="0">
                <a:sym typeface="Wingdings" panose="05000000000000000000" pitchFamily="2" charset="2"/>
              </a:rPr>
              <a:t>e,ped</a:t>
            </a:r>
            <a:r>
              <a:rPr lang="en-US" sz="2100" b="1" dirty="0">
                <a:sym typeface="Wingdings" panose="05000000000000000000" pitchFamily="2" charset="2"/>
              </a:rPr>
              <a:t>/n</a:t>
            </a:r>
            <a:r>
              <a:rPr lang="en-US" sz="2100" b="1" baseline="-25000" dirty="0">
                <a:sym typeface="Wingdings" panose="05000000000000000000" pitchFamily="2" charset="2"/>
              </a:rPr>
              <a:t>e,sep</a:t>
            </a:r>
            <a:r>
              <a:rPr lang="en-US" sz="2100" b="1" dirty="0">
                <a:sym typeface="Wingdings" panose="05000000000000000000" pitchFamily="2" charset="2"/>
              </a:rPr>
              <a:t> increases with current during attachment</a:t>
            </a:r>
          </a:p>
        </p:txBody>
      </p:sp>
      <p:sp>
        <p:nvSpPr>
          <p:cNvPr id="152" name="Text Box 242">
            <a:extLst>
              <a:ext uri="{FF2B5EF4-FFF2-40B4-BE49-F238E27FC236}">
                <a16:creationId xmlns:a16="http://schemas.microsoft.com/office/drawing/2014/main" id="{9351E3A5-916D-DB16-6BAC-6BC0741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19279" y="24318680"/>
            <a:ext cx="13158527" cy="7129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altLang="ja-JP" sz="3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Future data processing refinements </a:t>
            </a:r>
          </a:p>
        </p:txBody>
      </p:sp>
      <p:sp>
        <p:nvSpPr>
          <p:cNvPr id="1041" name="Rectangle 1040"/>
          <p:cNvSpPr/>
          <p:nvPr/>
        </p:nvSpPr>
        <p:spPr>
          <a:xfrm>
            <a:off x="34993329" y="24091514"/>
            <a:ext cx="6775078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ym typeface="Wingdings" panose="05000000000000000000" pitchFamily="2" charset="2"/>
              </a:rPr>
              <a:t>Level differs by geometry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sym typeface="Wingdings" panose="05000000000000000000" pitchFamily="2" charset="2"/>
              </a:rPr>
              <a:t>Closed divertors   ratio &gt;15 eV reaches ~2.5-3.5 range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sym typeface="Wingdings" panose="05000000000000000000" pitchFamily="2" charset="2"/>
              </a:rPr>
              <a:t>Open divertors  ratio &gt;15 eV reaches ~1.8-2.2 with a broader scatter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100" b="1" dirty="0">
              <a:sym typeface="Wingdings" panose="05000000000000000000" pitchFamily="2" charset="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100" b="1" dirty="0">
              <a:sym typeface="Wingdings" panose="05000000000000000000" pitchFamily="2" charset="2"/>
            </a:endParaRPr>
          </a:p>
        </p:txBody>
      </p:sp>
      <p:pic>
        <p:nvPicPr>
          <p:cNvPr id="1043" name="Picture 1042"/>
          <p:cNvPicPr>
            <a:picLocks noChangeAspect="1"/>
          </p:cNvPicPr>
          <p:nvPr/>
        </p:nvPicPr>
        <p:blipFill rotWithShape="1">
          <a:blip r:embed="rId22"/>
          <a:srcRect t="2714"/>
          <a:stretch/>
        </p:blipFill>
        <p:spPr>
          <a:xfrm>
            <a:off x="28401241" y="14429589"/>
            <a:ext cx="4681825" cy="3121510"/>
          </a:xfrm>
          <a:prstGeom prst="rect">
            <a:avLst/>
          </a:prstGeom>
        </p:spPr>
      </p:pic>
      <p:pic>
        <p:nvPicPr>
          <p:cNvPr id="1044" name="Picture 1043"/>
          <p:cNvPicPr>
            <a:picLocks noChangeAspect="1"/>
          </p:cNvPicPr>
          <p:nvPr/>
        </p:nvPicPr>
        <p:blipFill rotWithShape="1">
          <a:blip r:embed="rId23"/>
          <a:srcRect l="10642" t="3921"/>
          <a:stretch/>
        </p:blipFill>
        <p:spPr>
          <a:xfrm>
            <a:off x="33128149" y="14357063"/>
            <a:ext cx="4453847" cy="3417655"/>
          </a:xfrm>
          <a:prstGeom prst="rect">
            <a:avLst/>
          </a:prstGeom>
        </p:spPr>
      </p:pic>
      <p:pic>
        <p:nvPicPr>
          <p:cNvPr id="1045" name="Picture 1044"/>
          <p:cNvPicPr>
            <a:picLocks noChangeAspect="1"/>
          </p:cNvPicPr>
          <p:nvPr/>
        </p:nvPicPr>
        <p:blipFill rotWithShape="1">
          <a:blip r:embed="rId24"/>
          <a:srcRect l="10454"/>
          <a:stretch/>
        </p:blipFill>
        <p:spPr>
          <a:xfrm>
            <a:off x="37662567" y="14375214"/>
            <a:ext cx="4195769" cy="3175885"/>
          </a:xfrm>
          <a:prstGeom prst="rect">
            <a:avLst/>
          </a:prstGeom>
        </p:spPr>
      </p:pic>
      <p:pic>
        <p:nvPicPr>
          <p:cNvPr id="1050" name="Picture 1049"/>
          <p:cNvPicPr>
            <a:picLocks noChangeAspect="1"/>
          </p:cNvPicPr>
          <p:nvPr/>
        </p:nvPicPr>
        <p:blipFill rotWithShape="1">
          <a:blip r:embed="rId25"/>
          <a:srcRect t="3097"/>
          <a:stretch/>
        </p:blipFill>
        <p:spPr>
          <a:xfrm>
            <a:off x="28633023" y="8116492"/>
            <a:ext cx="6033870" cy="4099395"/>
          </a:xfrm>
          <a:prstGeom prst="rect">
            <a:avLst/>
          </a:prstGeom>
        </p:spPr>
      </p:pic>
      <p:pic>
        <p:nvPicPr>
          <p:cNvPr id="1051" name="Picture 1050"/>
          <p:cNvPicPr>
            <a:picLocks noChangeAspect="1"/>
          </p:cNvPicPr>
          <p:nvPr/>
        </p:nvPicPr>
        <p:blipFill rotWithShape="1">
          <a:blip r:embed="rId26"/>
          <a:srcRect l="11338" t="5682"/>
          <a:stretch/>
        </p:blipFill>
        <p:spPr>
          <a:xfrm>
            <a:off x="35401883" y="8078372"/>
            <a:ext cx="5724534" cy="4013824"/>
          </a:xfrm>
          <a:prstGeom prst="rect">
            <a:avLst/>
          </a:prstGeom>
        </p:spPr>
      </p:pic>
      <p:pic>
        <p:nvPicPr>
          <p:cNvPr id="1048" name="Picture 1047"/>
          <p:cNvPicPr>
            <a:picLocks noChangeAspect="1"/>
          </p:cNvPicPr>
          <p:nvPr/>
        </p:nvPicPr>
        <p:blipFill rotWithShape="1">
          <a:blip r:embed="rId27"/>
          <a:srcRect l="13551" t="2442" r="-1" b="14042"/>
          <a:stretch/>
        </p:blipFill>
        <p:spPr>
          <a:xfrm>
            <a:off x="35401883" y="4251565"/>
            <a:ext cx="5701858" cy="3655735"/>
          </a:xfrm>
          <a:prstGeom prst="rect">
            <a:avLst/>
          </a:prstGeom>
        </p:spPr>
      </p:pic>
      <p:sp>
        <p:nvSpPr>
          <p:cNvPr id="2" name="Text Box 248">
            <a:extLst>
              <a:ext uri="{FF2B5EF4-FFF2-40B4-BE49-F238E27FC236}">
                <a16:creationId xmlns:a16="http://schemas.microsoft.com/office/drawing/2014/main" id="{CAF48B36-3007-EE7F-FB98-20654F5A6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61615" y="2504357"/>
            <a:ext cx="13630097" cy="707886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square">
            <a:spAutoFit/>
          </a:bodyPr>
          <a:lstStyle>
            <a:defPPr>
              <a:defRPr kern="1200" smtId="4294967295"/>
            </a:defPPr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Century Gothic" panose="020B0502020202020204" pitchFamily="34" charset="0"/>
                <a:ea typeface="SimSun" pitchFamily="2" charset="-122"/>
                <a:cs typeface="Lucida Sans" pitchFamily="34" charset="0"/>
              </a:rPr>
              <a:t>CORRELATION ANALYSIS &amp;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8002E8-4DDD-D24E-B534-2D3EABBA9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7492" y="156941"/>
            <a:ext cx="1835194" cy="183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242">
            <a:extLst>
              <a:ext uri="{FF2B5EF4-FFF2-40B4-BE49-F238E27FC236}">
                <a16:creationId xmlns:a16="http://schemas.microsoft.com/office/drawing/2014/main" id="{85E15D8E-2F2F-6351-B03D-2B20A90DF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078" y="8680955"/>
            <a:ext cx="12801601" cy="7129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altLang="ja-JP" sz="3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Edge-core coupling: pedestal structure and divertor electron Temperature </a:t>
            </a:r>
          </a:p>
        </p:txBody>
      </p:sp>
      <p:pic>
        <p:nvPicPr>
          <p:cNvPr id="20" name="Picture 19" descr="A diagram of a satellite&#10;&#10;AI-generated content may be incorrect.">
            <a:extLst>
              <a:ext uri="{FF2B5EF4-FFF2-40B4-BE49-F238E27FC236}">
                <a16:creationId xmlns:a16="http://schemas.microsoft.com/office/drawing/2014/main" id="{BAD1128D-A11B-2392-764F-1D8C865B3BE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9" y="20973731"/>
            <a:ext cx="10913385" cy="44379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269837-9517-D2F8-8E5F-3EB4BCF21C4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49" y="20919457"/>
            <a:ext cx="4392206" cy="4944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B78C305-2F25-9FA1-781C-1CAA3F48CA5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02" y="23042322"/>
            <a:ext cx="4496117" cy="506129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3966873" y="21066693"/>
            <a:ext cx="6030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>
                <a:solidFill>
                  <a:srgbClr val="00B050"/>
                </a:solidFill>
              </a:rPr>
              <a:t>Thomson Scattering (TS) Data, Bottom Channel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249784" y="23154659"/>
            <a:ext cx="60915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>
                <a:solidFill>
                  <a:srgbClr val="00B050"/>
                </a:solidFill>
              </a:rPr>
              <a:t>Langmuir Probe (LP) Data, Outer Strike Point</a:t>
            </a:r>
          </a:p>
        </p:txBody>
      </p:sp>
      <p:pic>
        <p:nvPicPr>
          <p:cNvPr id="1047" name="Picture 1046"/>
          <p:cNvPicPr>
            <a:picLocks noChangeAspect="1"/>
          </p:cNvPicPr>
          <p:nvPr/>
        </p:nvPicPr>
        <p:blipFill rotWithShape="1">
          <a:blip r:embed="rId31"/>
          <a:srcRect l="2445" t="3790" b="14192"/>
          <a:stretch/>
        </p:blipFill>
        <p:spPr>
          <a:xfrm>
            <a:off x="28659403" y="4268291"/>
            <a:ext cx="6089201" cy="3624582"/>
          </a:xfrm>
          <a:prstGeom prst="rect">
            <a:avLst/>
          </a:prstGeom>
        </p:spPr>
      </p:pic>
      <p:sp>
        <p:nvSpPr>
          <p:cNvPr id="30" name="Text Box 242">
            <a:extLst>
              <a:ext uri="{FF2B5EF4-FFF2-40B4-BE49-F238E27FC236}">
                <a16:creationId xmlns:a16="http://schemas.microsoft.com/office/drawing/2014/main" id="{06B11695-0CAA-E73D-8FF7-0A7A0C41F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5016" y="26038724"/>
            <a:ext cx="13661807" cy="7129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altLang="ja-JP" sz="3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Conclusion</a:t>
            </a:r>
          </a:p>
        </p:txBody>
      </p:sp>
      <p:sp>
        <p:nvSpPr>
          <p:cNvPr id="31" name="Text Box 242">
            <a:extLst>
              <a:ext uri="{FF2B5EF4-FFF2-40B4-BE49-F238E27FC236}">
                <a16:creationId xmlns:a16="http://schemas.microsoft.com/office/drawing/2014/main" id="{756B8914-9019-37F5-8676-78B1B86DF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6575" y="27320160"/>
            <a:ext cx="13153295" cy="7129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 cmpd="thinThick">
            <a:noFill/>
            <a:miter lim="800000"/>
          </a:ln>
        </p:spPr>
        <p:txBody>
          <a:bodyPr wrap="square" lIns="129351" tIns="64676" rIns="129351" bIns="129351">
            <a:spAutoFit/>
          </a:bodyPr>
          <a:lstStyle>
            <a:defPPr>
              <a:defRPr kern="1200" smtId="4294967295"/>
            </a:defPPr>
            <a:lvl1pPr marL="2286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altLang="ja-JP" sz="3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Acknowledgments &amp; References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DC1440-88AB-8358-42B3-4E8BE76FE80D}"/>
              </a:ext>
            </a:extLst>
          </p:cNvPr>
          <p:cNvSpPr txBox="1"/>
          <p:nvPr/>
        </p:nvSpPr>
        <p:spPr>
          <a:xfrm>
            <a:off x="559634" y="7856516"/>
            <a:ext cx="379748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0" i="1" dirty="0">
                <a:solidFill>
                  <a:srgbClr val="333333"/>
                </a:solidFill>
                <a:effectLst/>
                <a:latin typeface="Poppins" pitchFamily="2" charset="77"/>
              </a:rPr>
              <a:t>Tamás Szabolics, EUROfusion</a:t>
            </a:r>
            <a:endParaRPr lang="en-US" sz="15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4D42BCA-E0A5-8B39-99D8-3DE99A31A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55" y="4178068"/>
            <a:ext cx="3276311" cy="369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26D459F-1EEA-39C9-826C-DE16FF6E0D1B}"/>
              </a:ext>
            </a:extLst>
          </p:cNvPr>
          <p:cNvSpPr txBox="1"/>
          <p:nvPr/>
        </p:nvSpPr>
        <p:spPr>
          <a:xfrm>
            <a:off x="4267200" y="4137201"/>
            <a:ext cx="935416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Project Goal: Investigate if there exists an empirical correlation between pedestal structure and particle Temperature at the divertor</a:t>
            </a:r>
          </a:p>
          <a:p>
            <a:endParaRPr lang="en-US" dirty="0">
              <a:solidFill>
                <a:srgbClr val="899D5D"/>
              </a:solidFill>
            </a:endParaRPr>
          </a:p>
          <a:p>
            <a:r>
              <a:rPr lang="en-US" b="1" dirty="0">
                <a:solidFill>
                  <a:srgbClr val="899D5D"/>
                </a:solidFill>
              </a:rPr>
              <a:t>Pedestal:</a:t>
            </a:r>
            <a:r>
              <a:rPr lang="en-US" dirty="0"/>
              <a:t> narrow transport barrier that sets boundary conditions which influence core performance 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itchFamily="2" charset="2"/>
              </a:rPr>
              <a:t>n</a:t>
            </a:r>
            <a:r>
              <a:rPr lang="en-US" b="1" baseline="-25000" dirty="0">
                <a:sym typeface="Wingdings" panose="05000000000000000000" pitchFamily="2" charset="2"/>
              </a:rPr>
              <a:t>e,ped</a:t>
            </a:r>
            <a:r>
              <a:rPr lang="en-US" baseline="-25000" dirty="0">
                <a:sym typeface="Wingdings" panose="05000000000000000000" pitchFamily="2" charset="2"/>
              </a:rPr>
              <a:t> 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upstream density profile</a:t>
            </a:r>
            <a:endParaRPr lang="en-US" baseline="-25000" dirty="0">
              <a:sym typeface="Wingdings" panose="05000000000000000000" pitchFamily="2" charset="2"/>
            </a:endParaRPr>
          </a:p>
          <a:p>
            <a:endParaRPr lang="en-US" dirty="0"/>
          </a:p>
          <a:p>
            <a:r>
              <a:rPr lang="en-US" b="1" u="sng" dirty="0"/>
              <a:t>Separatrix:</a:t>
            </a:r>
            <a:r>
              <a:rPr lang="en-US" dirty="0"/>
              <a:t> boundary surface separating the core from the edge plasma &amp; guides field lines to the divertor </a:t>
            </a:r>
            <a:endParaRPr lang="en-US" dirty="0">
              <a:sym typeface="Wingdings" pitchFamily="2" charset="2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>
                <a:sym typeface="Wingdings" pitchFamily="2" charset="2"/>
              </a:rPr>
              <a:t>n</a:t>
            </a:r>
            <a:r>
              <a:rPr lang="en-US" b="1" baseline="-25000" dirty="0">
                <a:sym typeface="Wingdings" panose="05000000000000000000" pitchFamily="2" charset="2"/>
              </a:rPr>
              <a:t>e,sep</a:t>
            </a:r>
            <a:r>
              <a:rPr lang="en-US" dirty="0">
                <a:sym typeface="Wingdings" panose="05000000000000000000" pitchFamily="2" charset="2"/>
              </a:rPr>
              <a:t> </a:t>
            </a:r>
            <a:r>
              <a:rPr lang="en-US" dirty="0"/>
              <a:t> downstream density profile</a:t>
            </a:r>
          </a:p>
          <a:p>
            <a:pPr rtl="0" fontAlgn="base"/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Divertor:</a:t>
            </a:r>
            <a:r>
              <a:rPr lang="en-US" dirty="0"/>
              <a:t> location on the reactor wall where all the heat and particle flux is ‘dumped’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Goal of detachment → plasma cools sufficiently before reaching the wall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T</a:t>
            </a:r>
            <a:r>
              <a:rPr lang="en-US" b="1" baseline="-25000" dirty="0"/>
              <a:t>e,targ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electron Temperature at the target (divertor)</a:t>
            </a:r>
          </a:p>
        </p:txBody>
      </p:sp>
      <p:pic>
        <p:nvPicPr>
          <p:cNvPr id="47" name="Picture 46" descr="A close-up of a logo&#10;&#10;AI-generated content may be incorrect.">
            <a:extLst>
              <a:ext uri="{FF2B5EF4-FFF2-40B4-BE49-F238E27FC236}">
                <a16:creationId xmlns:a16="http://schemas.microsoft.com/office/drawing/2014/main" id="{6728693C-A74E-34AB-1A27-25BB4C85F15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39" y="4945759"/>
            <a:ext cx="509351" cy="198331"/>
          </a:xfrm>
          <a:prstGeom prst="rect">
            <a:avLst/>
          </a:prstGeom>
        </p:spPr>
      </p:pic>
      <p:pic>
        <p:nvPicPr>
          <p:cNvPr id="54" name="Picture 53" descr="A black text with a line&#10;&#10;AI-generated content may be incorrect.">
            <a:extLst>
              <a:ext uri="{FF2B5EF4-FFF2-40B4-BE49-F238E27FC236}">
                <a16:creationId xmlns:a16="http://schemas.microsoft.com/office/drawing/2014/main" id="{1153AA29-5AE8-8216-C3AC-4CBB9872E65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27" y="5349217"/>
            <a:ext cx="549630" cy="13815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DA243BE-37DB-1433-FCBD-8C2CB1EF80A4}"/>
              </a:ext>
            </a:extLst>
          </p:cNvPr>
          <p:cNvSpPr txBox="1"/>
          <p:nvPr/>
        </p:nvSpPr>
        <p:spPr>
          <a:xfrm>
            <a:off x="19353364" y="19244677"/>
            <a:ext cx="77534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Sensitivity scans show density ratio dependence on T</a:t>
            </a:r>
            <a:r>
              <a:rPr lang="en-US" sz="2000" b="1" baseline="-25000" dirty="0"/>
              <a:t>e,sep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31785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6F4EF418493C4A878EB993D27B0E87" ma:contentTypeVersion="24" ma:contentTypeDescription="Create a new document." ma:contentTypeScope="" ma:versionID="f0a3b3bbf1422677bf47bd8467170450">
  <xsd:schema xmlns:xsd="http://www.w3.org/2001/XMLSchema" xmlns:xs="http://www.w3.org/2001/XMLSchema" xmlns:p="http://schemas.microsoft.com/office/2006/metadata/properties" xmlns:ns2="8fca55c6-ff0d-4c5a-b3c6-7ed9e1e6fa01" xmlns:ns3="9df97a10-e2d4-4f76-b3b7-b5aaf90a007a" targetNamespace="http://schemas.microsoft.com/office/2006/metadata/properties" ma:root="true" ma:fieldsID="0a2bfddd2aaf3f291cb54383a1aaa8e3" ns2:_="" ns3:_="">
    <xsd:import namespace="8fca55c6-ff0d-4c5a-b3c6-7ed9e1e6fa01"/>
    <xsd:import namespace="9df97a10-e2d4-4f76-b3b7-b5aaf90a00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Notes0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  <xsd:element ref="ns2:Presenter" minOccurs="0"/>
                <xsd:element ref="ns2:Date" minOccurs="0"/>
                <xsd:element ref="ns2:PresenterName_x0028_s_x0029_" minOccurs="0"/>
                <xsd:element ref="ns2:ImportID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ca55c6-ff0d-4c5a-b3c6-7ed9e1e6fa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s0" ma:index="10" nillable="true" ma:displayName="Notes" ma:description="Meta information about this file (improves ability to find this document through Search function)" ma:internalName="Notes0">
      <xsd:simpleType>
        <xsd:restriction base="dms:Note">
          <xsd:maxLength value="255"/>
        </xsd:restriction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7684d597-f2ab-4031-b250-6164fb1c9f2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Presenter" ma:index="25" nillable="true" ma:displayName="Presenter SharePoint Object" ma:format="Dropdown" ma:list="UserInfo" ma:SharePointGroup="0" ma:internalName="Present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ate" ma:index="26" nillable="true" ma:displayName="Date" ma:format="DateOnly" ma:internalName="Date">
      <xsd:simpleType>
        <xsd:restriction base="dms:DateTime"/>
      </xsd:simpleType>
    </xsd:element>
    <xsd:element name="PresenterName_x0028_s_x0029_" ma:index="27" nillable="true" ma:displayName="Presenter Name(s)" ma:format="Dropdown" ma:internalName="PresenterName_x0028_s_x0029_">
      <xsd:simpleType>
        <xsd:restriction base="dms:Text">
          <xsd:maxLength value="255"/>
        </xsd:restriction>
      </xsd:simpleType>
    </xsd:element>
    <xsd:element name="ImportID" ma:index="28" nillable="true" ma:displayName="Import ID" ma:format="Dropdown" ma:internalName="ImportID" ma:percentage="FALSE">
      <xsd:simpleType>
        <xsd:restriction base="dms:Number"/>
      </xsd:simpleType>
    </xsd:element>
    <xsd:element name="MediaServiceBillingMetadata" ma:index="2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f97a10-e2d4-4f76-b3b7-b5aaf90a007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7183cb2-6e87-4928-861b-0e8651e5c304}" ma:internalName="TaxCatchAll" ma:showField="CatchAllData" ma:web="9df97a10-e2d4-4f76-b3b7-b5aaf90a007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8fca55c6-ff0d-4c5a-b3c6-7ed9e1e6fa01">A0 landscape template for general use. Derived from the IAEA FEC 2023 version.</Notes0>
    <TaxCatchAll xmlns="9df97a10-e2d4-4f76-b3b7-b5aaf90a007a" xsi:nil="true"/>
    <lcf76f155ced4ddcb4097134ff3c332f xmlns="8fca55c6-ff0d-4c5a-b3c6-7ed9e1e6fa01">
      <Terms xmlns="http://schemas.microsoft.com/office/infopath/2007/PartnerControls"/>
    </lcf76f155ced4ddcb4097134ff3c332f>
    <Presenter xmlns="8fca55c6-ff0d-4c5a-b3c6-7ed9e1e6fa01">
      <UserInfo>
        <DisplayName/>
        <AccountId xsi:nil="true"/>
        <AccountType/>
      </UserInfo>
    </Presenter>
    <ImportID xmlns="8fca55c6-ff0d-4c5a-b3c6-7ed9e1e6fa01" xsi:nil="true"/>
    <PresenterName_x0028_s_x0029_ xmlns="8fca55c6-ff0d-4c5a-b3c6-7ed9e1e6fa01" xsi:nil="true"/>
    <Date xmlns="8fca55c6-ff0d-4c5a-b3c6-7ed9e1e6fa01" xsi:nil="true"/>
  </documentManagement>
</p:properties>
</file>

<file path=customXml/itemProps1.xml><?xml version="1.0" encoding="utf-8"?>
<ds:datastoreItem xmlns:ds="http://schemas.openxmlformats.org/officeDocument/2006/customXml" ds:itemID="{532F4AFF-CA85-483F-8403-16FF58CCF1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371BA1-B857-41C8-99CE-0E4ECA06C74A}">
  <ds:schemaRefs>
    <ds:schemaRef ds:uri="8fca55c6-ff0d-4c5a-b3c6-7ed9e1e6fa01"/>
    <ds:schemaRef ds:uri="9df97a10-e2d4-4f76-b3b7-b5aaf90a00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B92CBB3-037B-4E99-878B-60D374896CB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8fca55c6-ff0d-4c5a-b3c6-7ed9e1e6fa01"/>
    <ds:schemaRef ds:uri="http://purl.org/dc/elements/1.1/"/>
    <ds:schemaRef ds:uri="http://schemas.microsoft.com/office/2006/metadata/properties"/>
    <ds:schemaRef ds:uri="http://schemas.microsoft.com/office/infopath/2007/PartnerControls"/>
    <ds:schemaRef ds:uri="9df97a10-e2d4-4f76-b3b7-b5aaf90a007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6831</TotalTime>
  <Words>830</Words>
  <Application>Microsoft Macintosh PowerPoint</Application>
  <PresentationFormat>Custom</PresentationFormat>
  <Paragraphs>197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ＭＳ Ｐゴシック</vt:lpstr>
      <vt:lpstr>Arial</vt:lpstr>
      <vt:lpstr>Calibri</vt:lpstr>
      <vt:lpstr>Calibri Light</vt:lpstr>
      <vt:lpstr>Cambria Math</vt:lpstr>
      <vt:lpstr>Century Gothic</vt:lpstr>
      <vt:lpstr>Poppins</vt:lpstr>
      <vt:lpstr>Wingdings</vt:lpstr>
      <vt:lpstr>Office Theme</vt:lpstr>
      <vt:lpstr>PowerPoint Presentation</vt:lpstr>
    </vt:vector>
  </TitlesOfParts>
  <Company>IAEA-SG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FUKUYAMA, Yukiko</dc:creator>
  <cp:lastModifiedBy>Eden Dreisbach</cp:lastModifiedBy>
  <cp:revision>128</cp:revision>
  <dcterms:created xsi:type="dcterms:W3CDTF">2018-07-03T09:22:24Z</dcterms:created>
  <dcterms:modified xsi:type="dcterms:W3CDTF">2025-11-27T20:39:35Z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0x010100466F4EF418493C4A878EB993D27B0E87</vt:lpwstr>
  </property>
  <property fmtid="{D5CDD505-2E9C-101B-9397-08002B2CF9AE}" pid="3" name="MediaServiceImageTags">
    <vt:lpwstr/>
  </property>
</Properties>
</file>